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BC04C3-1A86-4275-A975-779D2622012B}" type="datetimeFigureOut">
              <a:rPr lang="el-GR" smtClean="0"/>
              <a:t>14/2/2023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28ABB-43E9-448F-8294-82F0F88C026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8189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078E276-CC41-0B0A-4974-987B2FDDC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F15412B-20AE-04BD-26CE-3E833C9B4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3426ECB-1935-F888-560E-6894B48D7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520F-B014-4ECF-8A75-3CB5FD890C2A}" type="datetime1">
              <a:rPr lang="el-GR" smtClean="0"/>
              <a:t>14/2/2023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A3EAC08-3354-77FE-A165-AC70EF5AD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776BF7E-FA4E-3AB3-3A65-2038C4655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13689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813F8E1-625B-FCFE-C6F0-F83486E5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969C11C8-8C63-45D0-5F40-9C7613C4A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3FB959C-D67F-3761-1626-D1EC1C195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009B-9EBC-441E-B80D-023E95601883}" type="datetime1">
              <a:rPr lang="el-GR" smtClean="0"/>
              <a:t>14/2/2023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C4C2944-6046-1F33-DC16-1CE8321E1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DBBC9BD-758C-2FCE-0BD8-754D4F7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4103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C793FA81-FDEA-F5AA-AF43-D90111337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8703CC48-51BC-866D-CF3F-5DDE8E067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A1E3C8D-5B50-5CAB-A01B-878B28085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04FF-4E5D-4269-9D94-C3C1AAEE67E6}" type="datetime1">
              <a:rPr lang="el-GR" smtClean="0"/>
              <a:t>14/2/2023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2CAF193D-4341-DE98-F85C-16DFF387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5056B09-F1F7-A757-39A0-2A723120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45332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902509-9B5D-2139-597F-0DFC4DE0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4E1CDF7-66A1-1125-E743-FCE84E1A4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3279D7E-B236-F67E-F883-25F15B127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BB-BC88-4CFF-9C3E-6139C57CC63E}" type="datetime1">
              <a:rPr lang="el-GR" smtClean="0"/>
              <a:t>14/2/2023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F6F1AFA-4ED3-DFF0-0652-865B3E348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9353FB8-144B-719A-6773-8CF8C18A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109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9FCB93E-EC10-FB7D-A062-01E262FA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A4EBA2C5-1A01-C82F-A3CB-E0173E79E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8662297-1197-7B2C-45AD-BC2C99A8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50302-ECA6-49DD-9852-61D19860F6D2}" type="datetime1">
              <a:rPr lang="el-GR" smtClean="0"/>
              <a:t>14/2/2023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6495C5C-BE0D-4E7E-5926-B4136CEA8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509125A-E134-223D-A3F5-ED7FEE622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6105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44CE4C-56B2-9A78-25D4-9C7CE8AD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48F24AE-DD33-97CA-CD5E-07B29AC68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57783BF5-61A1-B8DF-8448-E52957CFF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9860CD8C-5460-9B51-6090-9AF3078ED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BEE5-FB18-49C2-A6D3-291D63ECC093}" type="datetime1">
              <a:rPr lang="el-GR" smtClean="0"/>
              <a:t>14/2/2023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2283A9C-CFAC-6D23-59BC-272D8EB1D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AB688B0-82C2-D92D-A3B5-CFD9B60E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34581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DEB3416-16A9-EAD1-382A-C198B0933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5DEDCD2C-68A8-0E23-6AD9-C3690C37F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29807BD0-3A2A-0BAC-4F6A-4E2C8D564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63A80B6A-1258-74C2-983C-3CF991E04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62DCD2DD-D520-394B-2919-50BDB0616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65E2D4B0-23C0-78FD-9C7E-1A26E31A2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5B12-E8AB-46CD-B50D-391E1D5E0C27}" type="datetime1">
              <a:rPr lang="el-GR" smtClean="0"/>
              <a:t>14/2/2023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7FA0FCF0-37FA-DF3B-CB13-1516F3B3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B5917252-47AD-94EB-9A6D-1C41895A6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7841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802B66D-8943-FE1B-6EF4-962C48BC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03F0E0DD-845E-7761-CBB5-327C94A80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CD86-7985-457F-8AE1-7D9B4B0AA3C5}" type="datetime1">
              <a:rPr lang="el-GR" smtClean="0"/>
              <a:t>14/2/2023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80B8B603-5286-9215-8822-6F428827D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445A447-805B-0CF4-D989-E88C8C3A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28836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76189AC6-19CF-0BDB-91A4-E3ECDDCB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9C20E-08D2-4333-B0CD-A96375AAA029}" type="datetime1">
              <a:rPr lang="el-GR" smtClean="0"/>
              <a:t>14/2/2023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E461958A-9D47-9262-4A89-C3BB2037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2BBACBE-06D1-21D2-8C08-95EBCB208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39472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8DC43D0-F40A-D6E9-EB3C-D4CB2743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73BD805-D51E-40CE-A9CE-B0878F902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BBE0A684-723F-7A28-6C17-C5D39DC9C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0C25FBC-85BD-34F3-BC2A-5528CC748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933C7-79A7-4A85-9DDF-74CD2FAE869A}" type="datetime1">
              <a:rPr lang="el-GR" smtClean="0"/>
              <a:t>14/2/2023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5C4D0FC-57DF-110F-A8F7-D7641802F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12F1308-22F3-000E-1ED4-D3296E201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3082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A1FD50A-EE92-CF39-020D-D4EE6711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97C8807B-4E1D-AE9D-09EE-8DB2C71F6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C009B107-FEE2-9E0D-021D-735499096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570F2D9B-F47B-353D-B493-CFB6ECECC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E6296-FFF6-4D06-A15D-C316510DFCF4}" type="datetime1">
              <a:rPr lang="el-GR" smtClean="0"/>
              <a:t>14/2/2023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1CF0D6A-EA82-F5B8-A09F-317E08911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E4D3F44-D940-BEB3-74F7-826885A5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2381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DB10B72C-B493-23A2-96A8-3423F73BF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04B2CD9F-9B1E-FC5F-2603-82613C3AC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905B24F-A08B-F13C-7389-9BE2828E9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724D5-E55D-4376-908D-86F8B154C472}" type="datetime1">
              <a:rPr lang="el-GR" smtClean="0"/>
              <a:t>14/2/2023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08DE4A0-3BF7-7DFE-0745-D07448C2C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DA3694C-26DD-4248-EF8D-C4785A000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712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17/06/relationships/model3d" Target="../media/model3d3.glb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microsoft.com/office/2017/06/relationships/model3d" Target="../media/model3d1.glb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A7580E94-3A24-D912-5AC8-B01575981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853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6D7276-C4E9-66A8-2DDE-3EB636EC1397}"/>
              </a:ext>
            </a:extLst>
          </p:cNvPr>
          <p:cNvSpPr txBox="1"/>
          <p:nvPr/>
        </p:nvSpPr>
        <p:spPr>
          <a:xfrm>
            <a:off x="3428729" y="768324"/>
            <a:ext cx="1015266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hnschrift SemiCondensed" panose="020B0502040204020203" pitchFamily="34" charset="0"/>
                <a:cs typeface="Adobe Devanagari" panose="02040503050201020203" pitchFamily="18" charset="0"/>
              </a:rPr>
              <a:t>Boxing predictions</a:t>
            </a:r>
          </a:p>
          <a:p>
            <a:r>
              <a:rPr lang="en-US" sz="3600" dirty="0">
                <a:solidFill>
                  <a:schemeClr val="bg1"/>
                </a:solidFill>
                <a:latin typeface="Bahnschrift SemiCondensed" panose="020B0502040204020203" pitchFamily="34" charset="0"/>
                <a:cs typeface="Adobe Devanagari" panose="02040503050201020203" pitchFamily="18" charset="0"/>
              </a:rPr>
              <a:t> </a:t>
            </a:r>
            <a:endParaRPr lang="el-GR" sz="3600" dirty="0">
              <a:solidFill>
                <a:schemeClr val="bg1"/>
              </a:solidFill>
              <a:latin typeface="Bahnschrift SemiCondensed" panose="020B0502040204020203" pitchFamily="34" charset="0"/>
              <a:cs typeface="Adobe Devanagari" panose="020405030502010202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222EB-7B49-B2DE-BC5F-1CD7C224B84B}"/>
              </a:ext>
            </a:extLst>
          </p:cNvPr>
          <p:cNvSpPr txBox="1"/>
          <p:nvPr/>
        </p:nvSpPr>
        <p:spPr>
          <a:xfrm>
            <a:off x="3319287" y="1431645"/>
            <a:ext cx="4102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εργασία στα πλαίσια του μαθήματος ‘Μηχανική Μάθηση’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6E89F-65E0-FD3F-A9DD-EFC3D492E1EE}"/>
              </a:ext>
            </a:extLst>
          </p:cNvPr>
          <p:cNvSpPr txBox="1"/>
          <p:nvPr/>
        </p:nvSpPr>
        <p:spPr>
          <a:xfrm>
            <a:off x="292231" y="2613866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Καλογερόπουλος Δημήτρης- Α.Μ: 2202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BEE094E-7157-1411-9894-05D1B110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73209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41CA43EF-384B-7475-A568-29584F5F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11805" y="6078874"/>
            <a:ext cx="2743200" cy="365125"/>
          </a:xfrm>
        </p:spPr>
        <p:txBody>
          <a:bodyPr/>
          <a:lstStyle/>
          <a:p>
            <a:fld id="{0659870F-2FEC-4520-8E2D-42172DD318E1}" type="slidenum">
              <a:rPr lang="el-GR" smtClean="0"/>
              <a:t>10</a:t>
            </a:fld>
            <a:endParaRPr lang="el-G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Μοντέλο 3D 2" descr="Head With Gears">
                <a:extLst>
                  <a:ext uri="{FF2B5EF4-FFF2-40B4-BE49-F238E27FC236}">
                    <a16:creationId xmlns:a16="http://schemas.microsoft.com/office/drawing/2014/main" id="{AC8A6632-97AE-0C76-72D0-EE9D0C04E1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3882" y="2155035"/>
              <a:ext cx="3304530" cy="39709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04530" cy="3970921"/>
                    </a:xfrm>
                    <a:prstGeom prst="rect">
                      <a:avLst/>
                    </a:prstGeom>
                  </am3d:spPr>
                  <am3d:camera>
                    <am3d:pos x="0" y="0" z="626893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71" d="1000000"/>
                    <am3d:preTrans dx="-164765" dy="-18081215" dz="-21786"/>
                    <am3d:scale>
                      <am3d:sx n="1000000" d="1000000"/>
                      <am3d:sy n="1000000" d="1000000"/>
                      <am3d:sz n="1000000" d="1000000"/>
                    </am3d:scale>
                    <am3d:rot ax="1166976" ay="2145244" az="69951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Μοντέλο 3D 2" descr="Head With Gears">
                <a:extLst>
                  <a:ext uri="{FF2B5EF4-FFF2-40B4-BE49-F238E27FC236}">
                    <a16:creationId xmlns:a16="http://schemas.microsoft.com/office/drawing/2014/main" id="{AC8A6632-97AE-0C76-72D0-EE9D0C04E1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882" y="2155035"/>
                <a:ext cx="3304530" cy="3970921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Εικόνα 3">
            <a:extLst>
              <a:ext uri="{FF2B5EF4-FFF2-40B4-BE49-F238E27FC236}">
                <a16:creationId xmlns:a16="http://schemas.microsoft.com/office/drawing/2014/main" id="{C83001A3-89F5-03E1-1606-BDCEF15B1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92"/>
            <a:ext cx="12192000" cy="162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D962DA-53E4-B773-5ABB-1A658ED5D14C}"/>
              </a:ext>
            </a:extLst>
          </p:cNvPr>
          <p:cNvSpPr txBox="1"/>
          <p:nvPr/>
        </p:nvSpPr>
        <p:spPr>
          <a:xfrm>
            <a:off x="3315308" y="3432610"/>
            <a:ext cx="8775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>
                <a:latin typeface="Bahnschrift SemiCondensed" panose="020B0502040204020203" pitchFamily="34" charset="0"/>
              </a:rPr>
              <a:t>Ευχαριστούμε πολύ για την προσοχή σας !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Μοντέλο 3D 6" descr="Male icon">
                <a:extLst>
                  <a:ext uri="{FF2B5EF4-FFF2-40B4-BE49-F238E27FC236}">
                    <a16:creationId xmlns:a16="http://schemas.microsoft.com/office/drawing/2014/main" id="{B6A04D50-9014-76D1-536A-CFA886654B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38244" y="4140496"/>
              <a:ext cx="318257" cy="8530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90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Μοντέλο 3D 6" descr="Male icon">
                <a:extLst>
                  <a:ext uri="{FF2B5EF4-FFF2-40B4-BE49-F238E27FC236}">
                    <a16:creationId xmlns:a16="http://schemas.microsoft.com/office/drawing/2014/main" id="{B6A04D50-9014-76D1-536A-CFA886654B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8244" y="4140496"/>
                <a:ext cx="318257" cy="853090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Μοντέλο 3D 7" descr="Male icon">
                <a:extLst>
                  <a:ext uri="{FF2B5EF4-FFF2-40B4-BE49-F238E27FC236}">
                    <a16:creationId xmlns:a16="http://schemas.microsoft.com/office/drawing/2014/main" id="{76478D41-26EE-5FD0-A362-7A37EE9D30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79436" y="4706682"/>
              <a:ext cx="318257" cy="85308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88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42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Μοντέλο 3D 7" descr="Male icon">
                <a:extLst>
                  <a:ext uri="{FF2B5EF4-FFF2-40B4-BE49-F238E27FC236}">
                    <a16:creationId xmlns:a16="http://schemas.microsoft.com/office/drawing/2014/main" id="{76478D41-26EE-5FD0-A362-7A37EE9D30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79436" y="4706682"/>
                <a:ext cx="318257" cy="853088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Μοντέλο 3D 8" descr="Male icon">
                <a:extLst>
                  <a:ext uri="{FF2B5EF4-FFF2-40B4-BE49-F238E27FC236}">
                    <a16:creationId xmlns:a16="http://schemas.microsoft.com/office/drawing/2014/main" id="{8E274E3B-601B-F943-9D2F-2F27A71D6A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20628" y="4193729"/>
              <a:ext cx="318257" cy="8530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90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Μοντέλο 3D 8" descr="Male icon">
                <a:extLst>
                  <a:ext uri="{FF2B5EF4-FFF2-40B4-BE49-F238E27FC236}">
                    <a16:creationId xmlns:a16="http://schemas.microsoft.com/office/drawing/2014/main" id="{8E274E3B-601B-F943-9D2F-2F27A71D6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0628" y="4193729"/>
                <a:ext cx="318257" cy="853090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Μοντέλο 3D 9" descr="Male icon">
                <a:extLst>
                  <a:ext uri="{FF2B5EF4-FFF2-40B4-BE49-F238E27FC236}">
                    <a16:creationId xmlns:a16="http://schemas.microsoft.com/office/drawing/2014/main" id="{459E7284-0501-A9E2-2018-4DB959FD65D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93302" y="4629219"/>
              <a:ext cx="318256" cy="85308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6" cy="853089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42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Μοντέλο 3D 9" descr="Male icon">
                <a:extLst>
                  <a:ext uri="{FF2B5EF4-FFF2-40B4-BE49-F238E27FC236}">
                    <a16:creationId xmlns:a16="http://schemas.microsoft.com/office/drawing/2014/main" id="{459E7284-0501-A9E2-2018-4DB959FD65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93302" y="4629219"/>
                <a:ext cx="318256" cy="853089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Μοντέλο 3D 10" descr="Male icon">
                <a:extLst>
                  <a:ext uri="{FF2B5EF4-FFF2-40B4-BE49-F238E27FC236}">
                    <a16:creationId xmlns:a16="http://schemas.microsoft.com/office/drawing/2014/main" id="{9541E5DF-2342-D388-8B2F-2A3451FDB15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46582" y="4202674"/>
              <a:ext cx="318257" cy="8530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90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Μοντέλο 3D 10" descr="Male icon">
                <a:extLst>
                  <a:ext uri="{FF2B5EF4-FFF2-40B4-BE49-F238E27FC236}">
                    <a16:creationId xmlns:a16="http://schemas.microsoft.com/office/drawing/2014/main" id="{9541E5DF-2342-D388-8B2F-2A3451FDB1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46582" y="4202674"/>
                <a:ext cx="318257" cy="853090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Μοντέλο 3D 11" descr="Male icon">
                <a:extLst>
                  <a:ext uri="{FF2B5EF4-FFF2-40B4-BE49-F238E27FC236}">
                    <a16:creationId xmlns:a16="http://schemas.microsoft.com/office/drawing/2014/main" id="{475D554D-B1DA-B4D9-CE35-2663E49368B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07167" y="4693623"/>
              <a:ext cx="326043" cy="86437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26043" cy="864372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640739" ay="743141" az="13896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Μοντέλο 3D 11" descr="Male icon">
                <a:extLst>
                  <a:ext uri="{FF2B5EF4-FFF2-40B4-BE49-F238E27FC236}">
                    <a16:creationId xmlns:a16="http://schemas.microsoft.com/office/drawing/2014/main" id="{475D554D-B1DA-B4D9-CE35-2663E49368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07167" y="4693623"/>
                <a:ext cx="326043" cy="864372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Μοντέλο 3D 12" descr="Male icon">
                <a:extLst>
                  <a:ext uri="{FF2B5EF4-FFF2-40B4-BE49-F238E27FC236}">
                    <a16:creationId xmlns:a16="http://schemas.microsoft.com/office/drawing/2014/main" id="{FD7779C7-4855-E990-0989-D8C13178C6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72536" y="4259916"/>
              <a:ext cx="318257" cy="8530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90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Μοντέλο 3D 12" descr="Male icon">
                <a:extLst>
                  <a:ext uri="{FF2B5EF4-FFF2-40B4-BE49-F238E27FC236}">
                    <a16:creationId xmlns:a16="http://schemas.microsoft.com/office/drawing/2014/main" id="{FD7779C7-4855-E990-0989-D8C13178C6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72536" y="4259916"/>
                <a:ext cx="318257" cy="853090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Μοντέλο 3D 13" descr="Male icon">
                <a:extLst>
                  <a:ext uri="{FF2B5EF4-FFF2-40B4-BE49-F238E27FC236}">
                    <a16:creationId xmlns:a16="http://schemas.microsoft.com/office/drawing/2014/main" id="{91A39F72-E242-0BBD-A9B2-6DE7F89717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21034" y="4706681"/>
              <a:ext cx="318256" cy="85308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6" cy="853089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42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Μοντέλο 3D 13" descr="Male icon">
                <a:extLst>
                  <a:ext uri="{FF2B5EF4-FFF2-40B4-BE49-F238E27FC236}">
                    <a16:creationId xmlns:a16="http://schemas.microsoft.com/office/drawing/2014/main" id="{91A39F72-E242-0BBD-A9B2-6DE7F89717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21034" y="4706681"/>
                <a:ext cx="318256" cy="853089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Μοντέλο 3D 14" descr="Male icon">
                <a:extLst>
                  <a:ext uri="{FF2B5EF4-FFF2-40B4-BE49-F238E27FC236}">
                    <a16:creationId xmlns:a16="http://schemas.microsoft.com/office/drawing/2014/main" id="{D030C39A-D91F-61EB-87B4-C77EC33DA5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10403" y="4259916"/>
              <a:ext cx="318257" cy="8530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90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Μοντέλο 3D 14" descr="Male icon">
                <a:extLst>
                  <a:ext uri="{FF2B5EF4-FFF2-40B4-BE49-F238E27FC236}">
                    <a16:creationId xmlns:a16="http://schemas.microsoft.com/office/drawing/2014/main" id="{D030C39A-D91F-61EB-87B4-C77EC33DA5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10403" y="4259916"/>
                <a:ext cx="318257" cy="853090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Μοντέλο 3D 15" descr="Male icon">
                <a:extLst>
                  <a:ext uri="{FF2B5EF4-FFF2-40B4-BE49-F238E27FC236}">
                    <a16:creationId xmlns:a16="http://schemas.microsoft.com/office/drawing/2014/main" id="{8935AF34-0677-3645-64A2-19CD8F0590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942684" y="4618213"/>
              <a:ext cx="318257" cy="85308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88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42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Μοντέλο 3D 15" descr="Male icon">
                <a:extLst>
                  <a:ext uri="{FF2B5EF4-FFF2-40B4-BE49-F238E27FC236}">
                    <a16:creationId xmlns:a16="http://schemas.microsoft.com/office/drawing/2014/main" id="{8935AF34-0677-3645-64A2-19CD8F0590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42684" y="4618213"/>
                <a:ext cx="318257" cy="853088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Μοντέλο 3D 16" descr="Male icon">
                <a:extLst>
                  <a:ext uri="{FF2B5EF4-FFF2-40B4-BE49-F238E27FC236}">
                    <a16:creationId xmlns:a16="http://schemas.microsoft.com/office/drawing/2014/main" id="{42871E0C-E210-C0F2-C5EC-4B861DF2672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16797" y="4180040"/>
              <a:ext cx="318256" cy="85308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6" cy="853089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42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Μοντέλο 3D 16" descr="Male icon">
                <a:extLst>
                  <a:ext uri="{FF2B5EF4-FFF2-40B4-BE49-F238E27FC236}">
                    <a16:creationId xmlns:a16="http://schemas.microsoft.com/office/drawing/2014/main" id="{42871E0C-E210-C0F2-C5EC-4B861DF267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16797" y="4180040"/>
                <a:ext cx="318256" cy="853089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Μοντέλο 3D 17" descr="Male icon">
                <a:extLst>
                  <a:ext uri="{FF2B5EF4-FFF2-40B4-BE49-F238E27FC236}">
                    <a16:creationId xmlns:a16="http://schemas.microsoft.com/office/drawing/2014/main" id="{571E9910-A859-E522-3040-5535B064571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930342" y="4774422"/>
              <a:ext cx="318256" cy="85308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6" cy="853089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42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Μοντέλο 3D 17" descr="Male icon">
                <a:extLst>
                  <a:ext uri="{FF2B5EF4-FFF2-40B4-BE49-F238E27FC236}">
                    <a16:creationId xmlns:a16="http://schemas.microsoft.com/office/drawing/2014/main" id="{571E9910-A859-E522-3040-5535B06457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30342" y="4774422"/>
                <a:ext cx="318256" cy="853089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Μοντέλο 3D 18" descr="Male icon">
                <a:extLst>
                  <a:ext uri="{FF2B5EF4-FFF2-40B4-BE49-F238E27FC236}">
                    <a16:creationId xmlns:a16="http://schemas.microsoft.com/office/drawing/2014/main" id="{BC24EEA3-B7B5-F897-EFBC-F022F93B693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555005" y="4177091"/>
              <a:ext cx="318257" cy="8530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90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Μοντέλο 3D 18" descr="Male icon">
                <a:extLst>
                  <a:ext uri="{FF2B5EF4-FFF2-40B4-BE49-F238E27FC236}">
                    <a16:creationId xmlns:a16="http://schemas.microsoft.com/office/drawing/2014/main" id="{BC24EEA3-B7B5-F897-EFBC-F022F93B69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55005" y="4177091"/>
                <a:ext cx="318257" cy="853090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551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DD82091B-97A0-C68E-6104-BE31B1A97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64FC71-6A9E-93A7-6F8A-7EE783704F43}"/>
              </a:ext>
            </a:extLst>
          </p:cNvPr>
          <p:cNvSpPr txBox="1"/>
          <p:nvPr/>
        </p:nvSpPr>
        <p:spPr>
          <a:xfrm>
            <a:off x="0" y="587521"/>
            <a:ext cx="2797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Εισαγωγή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Μοντέλο 3D 6" descr="Hanging Punching Bag">
                <a:extLst>
                  <a:ext uri="{FF2B5EF4-FFF2-40B4-BE49-F238E27FC236}">
                    <a16:creationId xmlns:a16="http://schemas.microsoft.com/office/drawing/2014/main" id="{760BD078-F403-07D8-9519-C784F57B22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1328261"/>
                  </p:ext>
                </p:extLst>
              </p:nvPr>
            </p:nvGraphicFramePr>
            <p:xfrm>
              <a:off x="206761" y="2620875"/>
              <a:ext cx="1248853" cy="42371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48853" cy="4237125"/>
                    </a:xfrm>
                    <a:prstGeom prst="rect">
                      <a:avLst/>
                    </a:prstGeom>
                  </am3d:spPr>
                  <am3d:camera>
                    <am3d:pos x="0" y="0" z="501881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49797" d="1000000"/>
                    <am3d:preTrans dx="33838" dy="-18000401" dz="22724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697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Μοντέλο 3D 6" descr="Hanging Punching Bag">
                <a:extLst>
                  <a:ext uri="{FF2B5EF4-FFF2-40B4-BE49-F238E27FC236}">
                    <a16:creationId xmlns:a16="http://schemas.microsoft.com/office/drawing/2014/main" id="{760BD078-F403-07D8-9519-C784F57B22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761" y="2620875"/>
                <a:ext cx="1248853" cy="423712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Φυσαλίδα ομιλίας: Ορθογώνιο με στρογγυλεμένες γωνίες 8">
            <a:extLst>
              <a:ext uri="{FF2B5EF4-FFF2-40B4-BE49-F238E27FC236}">
                <a16:creationId xmlns:a16="http://schemas.microsoft.com/office/drawing/2014/main" id="{0FBD5EAF-6A8D-B89A-2201-B89581BCC96B}"/>
              </a:ext>
            </a:extLst>
          </p:cNvPr>
          <p:cNvSpPr/>
          <p:nvPr/>
        </p:nvSpPr>
        <p:spPr>
          <a:xfrm>
            <a:off x="206761" y="3248089"/>
            <a:ext cx="1733550" cy="2016023"/>
          </a:xfrm>
          <a:prstGeom prst="wedgeRoundRectCallou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Το πρώτο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data set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περιέχει τα στοιχεία των αθλητών</a:t>
            </a:r>
          </a:p>
        </p:txBody>
      </p:sp>
      <p:sp>
        <p:nvSpPr>
          <p:cNvPr id="11" name="Φυσαλίδα ομιλίας: Ορθογώνιο με στρογγυλεμένες γωνίες 10">
            <a:extLst>
              <a:ext uri="{FF2B5EF4-FFF2-40B4-BE49-F238E27FC236}">
                <a16:creationId xmlns:a16="http://schemas.microsoft.com/office/drawing/2014/main" id="{93620D54-8216-12D6-E206-894A07D46B7C}"/>
              </a:ext>
            </a:extLst>
          </p:cNvPr>
          <p:cNvSpPr/>
          <p:nvPr/>
        </p:nvSpPr>
        <p:spPr>
          <a:xfrm>
            <a:off x="5657850" y="3340862"/>
            <a:ext cx="3677506" cy="1830475"/>
          </a:xfrm>
          <a:prstGeom prst="wedgeRound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Τα δύο διαφορετικά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data set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συνενώνονται σε ένα από το οποίο εξάγονται οι προβλέψεις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3" name="Γραφικό 12" descr="Κέντρο με συμπαγές γέμισμα">
            <a:extLst>
              <a:ext uri="{FF2B5EF4-FFF2-40B4-BE49-F238E27FC236}">
                <a16:creationId xmlns:a16="http://schemas.microsoft.com/office/drawing/2014/main" id="{AE513474-024D-D893-B389-88A52AE21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380" y="1934007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C995EC-6B36-A61E-7240-7AA369BB94E9}"/>
              </a:ext>
            </a:extLst>
          </p:cNvPr>
          <p:cNvSpPr txBox="1"/>
          <p:nvPr/>
        </p:nvSpPr>
        <p:spPr>
          <a:xfrm>
            <a:off x="1340552" y="2065684"/>
            <a:ext cx="10774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Στόχος της εργασίας είναι η κατασκευή μοντέλου που δέχεται ως είσοδο στοιχεία και ιστορικό επαγγελματιών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boxer pre game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και με  βάση αυτά προβλέπει το τελικό αποτέλεσμα</a:t>
            </a:r>
          </a:p>
          <a:p>
            <a:endParaRPr lang="el-GR" dirty="0"/>
          </a:p>
        </p:txBody>
      </p:sp>
      <p:sp>
        <p:nvSpPr>
          <p:cNvPr id="15" name="Φυσαλίδα ομιλίας: Ορθογώνιο με στρογγυλεμένες γωνίες 14">
            <a:extLst>
              <a:ext uri="{FF2B5EF4-FFF2-40B4-BE49-F238E27FC236}">
                <a16:creationId xmlns:a16="http://schemas.microsoft.com/office/drawing/2014/main" id="{8E62B872-F9A7-0ABD-7549-F11B78989562}"/>
              </a:ext>
            </a:extLst>
          </p:cNvPr>
          <p:cNvSpPr/>
          <p:nvPr/>
        </p:nvSpPr>
        <p:spPr>
          <a:xfrm>
            <a:off x="2418494" y="3248089"/>
            <a:ext cx="1733550" cy="2016023"/>
          </a:xfrm>
          <a:prstGeom prst="wedgeRoundRectCallou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Το δεύτερο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data set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περιέχει σημαντικούς  αγώνες και την εξέλιξή τους</a:t>
            </a:r>
          </a:p>
        </p:txBody>
      </p:sp>
      <p:sp>
        <p:nvSpPr>
          <p:cNvPr id="16" name="Θέση αριθμού διαφάνειας 15">
            <a:extLst>
              <a:ext uri="{FF2B5EF4-FFF2-40B4-BE49-F238E27FC236}">
                <a16:creationId xmlns:a16="http://schemas.microsoft.com/office/drawing/2014/main" id="{E3C5BD5E-3D4F-EAC9-2709-9D841ADD0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3395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007 L 0.09779 -0.04004 C 0.1181 -0.04907 0.1487 -0.05393 0.18073 -0.05393 C 0.21719 -0.05393 0.24648 -0.04907 0.2668 -0.04004 L 0.36471 0.0007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29" y="-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25 -0.00625 L 0.50495 -0.0743 C 0.52409 -0.08958 0.55312 -0.09768 0.58359 -0.09768 C 0.6181 -0.09768 0.64583 -0.08958 0.66497 -0.0743 L 0.75768 -0.00625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53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57C9ABB1-0266-5918-435F-A45C8B751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FE65E4-2B0F-8EE7-DA03-8BDDFB763ADA}"/>
              </a:ext>
            </a:extLst>
          </p:cNvPr>
          <p:cNvSpPr txBox="1"/>
          <p:nvPr/>
        </p:nvSpPr>
        <p:spPr>
          <a:xfrm>
            <a:off x="0" y="587521"/>
            <a:ext cx="10514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Pre-processing </a:t>
            </a:r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πρώτου 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data set (1/2)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58CEEEF3-ED98-DC68-C821-B40252622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84" y="1534325"/>
            <a:ext cx="11469021" cy="1986073"/>
          </a:xfrm>
          <a:prstGeom prst="rect">
            <a:avLst/>
          </a:prstGeom>
        </p:spPr>
      </p:pic>
      <p:pic>
        <p:nvPicPr>
          <p:cNvPr id="9" name="Γραφικό 8" descr="Γάντι του μποξ με συμπαγές γέμισμα">
            <a:extLst>
              <a:ext uri="{FF2B5EF4-FFF2-40B4-BE49-F238E27FC236}">
                <a16:creationId xmlns:a16="http://schemas.microsoft.com/office/drawing/2014/main" id="{8AE30D42-FC82-242B-6677-E089DE35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91216" y="335364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56BD44-3512-8BBE-0C3C-807DF562CA2D}"/>
              </a:ext>
            </a:extLst>
          </p:cNvPr>
          <p:cNvSpPr txBox="1"/>
          <p:nvPr/>
        </p:nvSpPr>
        <p:spPr>
          <a:xfrm>
            <a:off x="535527" y="3760468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1.Διαγραφή της κολώνας ‘</a:t>
            </a:r>
            <a:r>
              <a:rPr lang="en-US" dirty="0">
                <a:latin typeface="Bahnschrift Condensed" panose="020B0502040204020203" pitchFamily="34" charset="0"/>
              </a:rPr>
              <a:t>Country’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pic>
        <p:nvPicPr>
          <p:cNvPr id="11" name="Γραφικό 10" descr="Γάντι του μποξ με συμπαγές γέμισμα">
            <a:extLst>
              <a:ext uri="{FF2B5EF4-FFF2-40B4-BE49-F238E27FC236}">
                <a16:creationId xmlns:a16="http://schemas.microsoft.com/office/drawing/2014/main" id="{5999BD90-440F-3F85-0934-D0686CCE5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1239" y="345263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D2A421-2F2B-D6BB-E1B3-42750527C838}"/>
              </a:ext>
            </a:extLst>
          </p:cNvPr>
          <p:cNvSpPr txBox="1"/>
          <p:nvPr/>
        </p:nvSpPr>
        <p:spPr>
          <a:xfrm>
            <a:off x="4020966" y="3611874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2.Αντικατάσταση των </a:t>
            </a:r>
          </a:p>
          <a:p>
            <a:r>
              <a:rPr lang="en-US" dirty="0">
                <a:latin typeface="Bahnschrift Condensed" panose="020B0502040204020203" pitchFamily="34" charset="0"/>
              </a:rPr>
              <a:t>missing values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pic>
        <p:nvPicPr>
          <p:cNvPr id="14" name="Γραφικό 13" descr="Γάντι του μποξ με συμπαγές γέμισμα">
            <a:extLst>
              <a:ext uri="{FF2B5EF4-FFF2-40B4-BE49-F238E27FC236}">
                <a16:creationId xmlns:a16="http://schemas.microsoft.com/office/drawing/2014/main" id="{65A580DF-9283-0A1C-FF80-F1846FB1C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9685" y="3486516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3A58D4-4A61-7934-E00B-46EE6A1A7B1C}"/>
              </a:ext>
            </a:extLst>
          </p:cNvPr>
          <p:cNvSpPr txBox="1"/>
          <p:nvPr/>
        </p:nvSpPr>
        <p:spPr>
          <a:xfrm>
            <a:off x="6618817" y="3775991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3.Εξαγωγή του επωνύμου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BEAE3C-38C6-7ACA-1D06-169C79A3BD8F}"/>
              </a:ext>
            </a:extLst>
          </p:cNvPr>
          <p:cNvSpPr txBox="1"/>
          <p:nvPr/>
        </p:nvSpPr>
        <p:spPr>
          <a:xfrm>
            <a:off x="9498797" y="3621718"/>
            <a:ext cx="2565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4.</a:t>
            </a:r>
            <a:r>
              <a:rPr lang="el-GR" dirty="0">
                <a:latin typeface="Bahnschrift Condensed" panose="020B0502040204020203" pitchFamily="34" charset="0"/>
              </a:rPr>
              <a:t>Μετατροπή </a:t>
            </a:r>
            <a:r>
              <a:rPr lang="en-US" dirty="0">
                <a:latin typeface="Bahnschrift Condensed" panose="020B0502040204020203" pitchFamily="34" charset="0"/>
              </a:rPr>
              <a:t>categorical data </a:t>
            </a:r>
            <a:endParaRPr lang="el-GR" dirty="0">
              <a:latin typeface="Bahnschrift Condensed" panose="020B0502040204020203" pitchFamily="34" charset="0"/>
            </a:endParaRPr>
          </a:p>
          <a:p>
            <a:r>
              <a:rPr lang="el-GR" dirty="0">
                <a:latin typeface="Bahnschrift Condensed" panose="020B0502040204020203" pitchFamily="34" charset="0"/>
              </a:rPr>
              <a:t>σε </a:t>
            </a:r>
            <a:r>
              <a:rPr lang="en-US" dirty="0">
                <a:latin typeface="Bahnschrift Condensed" panose="020B0502040204020203" pitchFamily="34" charset="0"/>
              </a:rPr>
              <a:t>numerical</a:t>
            </a:r>
            <a:r>
              <a:rPr lang="el-GR" dirty="0">
                <a:latin typeface="Bahnschrift Condensed" panose="020B0502040204020203" pitchFamily="34" charset="0"/>
              </a:rPr>
              <a:t> στη στήλη </a:t>
            </a:r>
            <a:r>
              <a:rPr lang="en-US" dirty="0">
                <a:latin typeface="Bahnschrift Condensed" panose="020B0502040204020203" pitchFamily="34" charset="0"/>
              </a:rPr>
              <a:t>Stance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pic>
        <p:nvPicPr>
          <p:cNvPr id="18" name="Γραφικό 17" descr="Γάντι του μποξ με συμπαγές γέμισμα">
            <a:extLst>
              <a:ext uri="{FF2B5EF4-FFF2-40B4-BE49-F238E27FC236}">
                <a16:creationId xmlns:a16="http://schemas.microsoft.com/office/drawing/2014/main" id="{A60BD5E4-9B5B-7EC1-DCA4-3E1B79263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4397" y="3452633"/>
            <a:ext cx="914400" cy="914400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3F4FB9AF-0ED6-352F-ADD3-409D69471B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01" y="4656992"/>
            <a:ext cx="11361198" cy="2201008"/>
          </a:xfrm>
          <a:prstGeom prst="rect">
            <a:avLst/>
          </a:prstGeom>
        </p:spPr>
      </p:pic>
      <p:sp>
        <p:nvSpPr>
          <p:cNvPr id="21" name="Θέση αριθμού διαφάνειας 20">
            <a:extLst>
              <a:ext uri="{FF2B5EF4-FFF2-40B4-BE49-F238E27FC236}">
                <a16:creationId xmlns:a16="http://schemas.microsoft.com/office/drawing/2014/main" id="{30ECE364-1764-7B69-91C7-CC686AA2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9893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6FCEDDEF-208C-E4CF-44E5-FE9FEF10A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CB1BAC-0D35-9C29-050E-B57AFD567582}"/>
              </a:ext>
            </a:extLst>
          </p:cNvPr>
          <p:cNvSpPr txBox="1"/>
          <p:nvPr/>
        </p:nvSpPr>
        <p:spPr>
          <a:xfrm>
            <a:off x="0" y="587521"/>
            <a:ext cx="346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417D0-B655-4965-E2D4-E49B7E22D38B}"/>
              </a:ext>
            </a:extLst>
          </p:cNvPr>
          <p:cNvSpPr txBox="1"/>
          <p:nvPr/>
        </p:nvSpPr>
        <p:spPr>
          <a:xfrm>
            <a:off x="0" y="587521"/>
            <a:ext cx="10514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Pre-processing </a:t>
            </a:r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πρώτου 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data set (2/2)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AB662B3C-9C15-0762-11A7-34BA610D7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1534325"/>
            <a:ext cx="4686300" cy="3219450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279B02BA-D686-CB4E-9028-0DB9179CD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112" y="3462280"/>
            <a:ext cx="4438650" cy="3171825"/>
          </a:xfrm>
          <a:prstGeom prst="rect">
            <a:avLst/>
          </a:prstGeom>
        </p:spPr>
      </p:pic>
      <p:cxnSp>
        <p:nvCxnSpPr>
          <p:cNvPr id="10" name="Ευθύγραμμο βέλος σύνδεσης 9">
            <a:extLst>
              <a:ext uri="{FF2B5EF4-FFF2-40B4-BE49-F238E27FC236}">
                <a16:creationId xmlns:a16="http://schemas.microsoft.com/office/drawing/2014/main" id="{3EB044F0-1FCB-148C-27CE-2DF43A125FB0}"/>
              </a:ext>
            </a:extLst>
          </p:cNvPr>
          <p:cNvCxnSpPr>
            <a:cxnSpLocks/>
          </p:cNvCxnSpPr>
          <p:nvPr/>
        </p:nvCxnSpPr>
        <p:spPr>
          <a:xfrm>
            <a:off x="390525" y="4253712"/>
            <a:ext cx="3257550" cy="140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Ευθεία γραμμή σύνδεσης 12">
            <a:extLst>
              <a:ext uri="{FF2B5EF4-FFF2-40B4-BE49-F238E27FC236}">
                <a16:creationId xmlns:a16="http://schemas.microsoft.com/office/drawing/2014/main" id="{D058B75A-AE12-3250-9DF7-430BFAB22C58}"/>
              </a:ext>
            </a:extLst>
          </p:cNvPr>
          <p:cNvCxnSpPr/>
          <p:nvPr/>
        </p:nvCxnSpPr>
        <p:spPr>
          <a:xfrm>
            <a:off x="438150" y="3571875"/>
            <a:ext cx="3162300" cy="2085975"/>
          </a:xfrm>
          <a:prstGeom prst="line">
            <a:avLst/>
          </a:prstGeom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48F5944-7EFA-10C8-33FC-8125C80C23BF}"/>
              </a:ext>
            </a:extLst>
          </p:cNvPr>
          <p:cNvSpPr txBox="1"/>
          <p:nvPr/>
        </p:nvSpPr>
        <p:spPr>
          <a:xfrm>
            <a:off x="3782797" y="5334684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latin typeface="Bahnschrift Condensed" panose="020B0502040204020203" pitchFamily="34" charset="0"/>
              </a:rPr>
              <a:t>Αντικατάσταση των ακραίων τιμών με τον </a:t>
            </a:r>
          </a:p>
          <a:p>
            <a:pPr algn="ctr"/>
            <a:r>
              <a:rPr lang="el-GR" dirty="0">
                <a:latin typeface="Bahnschrift Condensed" panose="020B0502040204020203" pitchFamily="34" charset="0"/>
              </a:rPr>
              <a:t>μέσο όρο των υπολοίπων</a:t>
            </a:r>
          </a:p>
        </p:txBody>
      </p:sp>
      <p:sp>
        <p:nvSpPr>
          <p:cNvPr id="15" name="Φυσαλίδα ομιλίας: Έλλειψη 14">
            <a:extLst>
              <a:ext uri="{FF2B5EF4-FFF2-40B4-BE49-F238E27FC236}">
                <a16:creationId xmlns:a16="http://schemas.microsoft.com/office/drawing/2014/main" id="{737E3769-AD71-F40F-ED1A-B9211B3DF561}"/>
              </a:ext>
            </a:extLst>
          </p:cNvPr>
          <p:cNvSpPr/>
          <p:nvPr/>
        </p:nvSpPr>
        <p:spPr>
          <a:xfrm>
            <a:off x="5848350" y="1681221"/>
            <a:ext cx="3305175" cy="1714500"/>
          </a:xfrm>
          <a:prstGeom prst="wedgeEllipseCallou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Η ίδια διαδικασία εφαρμόστηκε για το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height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Και το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reach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6" name="Θέση αριθμού διαφάνειας 15">
            <a:extLst>
              <a:ext uri="{FF2B5EF4-FFF2-40B4-BE49-F238E27FC236}">
                <a16:creationId xmlns:a16="http://schemas.microsoft.com/office/drawing/2014/main" id="{0CC78083-25C1-3988-934D-61F13861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1734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44B9B5A5-CA28-4C33-CD5B-56D53EA36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4E78C3-9CC6-8A00-A521-E713A35B37C7}"/>
              </a:ext>
            </a:extLst>
          </p:cNvPr>
          <p:cNvSpPr txBox="1"/>
          <p:nvPr/>
        </p:nvSpPr>
        <p:spPr>
          <a:xfrm>
            <a:off x="0" y="587521"/>
            <a:ext cx="8433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Τελική μορφή πρώτου 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data set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0F221C7-84FD-C149-CB92-0585A27B7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2122239"/>
            <a:ext cx="6896100" cy="3845071"/>
          </a:xfrm>
          <a:prstGeom prst="rect">
            <a:avLst/>
          </a:prstGeom>
        </p:spPr>
      </p:pic>
      <p:pic>
        <p:nvPicPr>
          <p:cNvPr id="7" name="Γραφικό 6" descr="Λίστα ελέγχου με συμπαγές γέμισμα">
            <a:extLst>
              <a:ext uri="{FF2B5EF4-FFF2-40B4-BE49-F238E27FC236}">
                <a16:creationId xmlns:a16="http://schemas.microsoft.com/office/drawing/2014/main" id="{C5B79C89-A740-8C04-81B0-6F4CA3CF8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5044" y="3316111"/>
            <a:ext cx="1196056" cy="12368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AC85EF-10A5-63F5-EB3D-994CA561BAF4}"/>
              </a:ext>
            </a:extLst>
          </p:cNvPr>
          <p:cNvSpPr txBox="1"/>
          <p:nvPr/>
        </p:nvSpPr>
        <p:spPr>
          <a:xfrm>
            <a:off x="8682706" y="3518237"/>
            <a:ext cx="35092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2000" dirty="0">
                <a:latin typeface="Bahnschrift Condensed" panose="020B0502040204020203" pitchFamily="34" charset="0"/>
              </a:rPr>
              <a:t>Όλες οι τιμές που θα χρησιμοποιηθούν </a:t>
            </a:r>
            <a:endParaRPr lang="en-US" sz="2000" dirty="0">
              <a:latin typeface="Bahnschrift Condensed" panose="020B0502040204020203" pitchFamily="34" charset="0"/>
            </a:endParaRPr>
          </a:p>
          <a:p>
            <a:pPr algn="ctr"/>
            <a:r>
              <a:rPr lang="el-GR" sz="2000" dirty="0">
                <a:latin typeface="Bahnschrift Condensed" panose="020B0502040204020203" pitchFamily="34" charset="0"/>
              </a:rPr>
              <a:t>για την πρόβλεψη </a:t>
            </a:r>
            <a:endParaRPr lang="en-US" sz="2000" dirty="0">
              <a:latin typeface="Bahnschrift Condensed" panose="020B0502040204020203" pitchFamily="34" charset="0"/>
            </a:endParaRPr>
          </a:p>
          <a:p>
            <a:pPr algn="ctr"/>
            <a:r>
              <a:rPr lang="el-GR" sz="2000" dirty="0">
                <a:latin typeface="Bahnschrift Condensed" panose="020B0502040204020203" pitchFamily="34" charset="0"/>
              </a:rPr>
              <a:t>είναι </a:t>
            </a:r>
            <a:r>
              <a:rPr lang="en-US" sz="2000" dirty="0">
                <a:latin typeface="Bahnschrift Condensed" panose="020B0502040204020203" pitchFamily="34" charset="0"/>
              </a:rPr>
              <a:t>float</a:t>
            </a:r>
            <a:endParaRPr lang="el-GR" sz="2000" dirty="0">
              <a:latin typeface="Bahnschrift Condensed" panose="020B0502040204020203" pitchFamily="34" charset="0"/>
            </a:endParaRPr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829FE7A6-A594-0FF3-A35C-9B938547B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6712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C5F7EAE4-12DA-D002-6AB2-3D7E04084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1234BB-49E6-1002-439B-A04725CEFCDB}"/>
              </a:ext>
            </a:extLst>
          </p:cNvPr>
          <p:cNvSpPr txBox="1"/>
          <p:nvPr/>
        </p:nvSpPr>
        <p:spPr>
          <a:xfrm>
            <a:off x="0" y="587521"/>
            <a:ext cx="98956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Pre-processing </a:t>
            </a:r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δεύτερου 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data set 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8D8ABE2-DDEC-DFE9-CD47-9E151B249CA8}"/>
              </a:ext>
            </a:extLst>
          </p:cNvPr>
          <p:cNvSpPr/>
          <p:nvPr/>
        </p:nvSpPr>
        <p:spPr>
          <a:xfrm>
            <a:off x="3199887" y="1534325"/>
            <a:ext cx="2305050" cy="1723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Διαγραφή στηλών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Date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και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Place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01EBEAB0-9F7D-008D-5DA2-726038E67421}"/>
              </a:ext>
            </a:extLst>
          </p:cNvPr>
          <p:cNvSpPr/>
          <p:nvPr/>
        </p:nvSpPr>
        <p:spPr>
          <a:xfrm>
            <a:off x="5513949" y="1534325"/>
            <a:ext cx="2305050" cy="1723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Αντικατάσταση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missing values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με τον μέσο όρο των υπολοίπων σε διάφορες στήλες 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01F2CFA9-9E9B-FAE0-1020-816D6534BBF7}"/>
              </a:ext>
            </a:extLst>
          </p:cNvPr>
          <p:cNvSpPr/>
          <p:nvPr/>
        </p:nvSpPr>
        <p:spPr>
          <a:xfrm>
            <a:off x="2724150" y="3257550"/>
            <a:ext cx="5857875" cy="17232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Δημιουργία δύο στηλών με το επώνυμο των δύο αντιπάλων ώστε να μπορέσει να γίνει σύνδεση με το άλλο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data set 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B1B15EA9-4661-2C18-741B-88C9325EE58B}"/>
              </a:ext>
            </a:extLst>
          </p:cNvPr>
          <p:cNvSpPr/>
          <p:nvPr/>
        </p:nvSpPr>
        <p:spPr>
          <a:xfrm>
            <a:off x="3208899" y="4980776"/>
            <a:ext cx="2305050" cy="18772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Εύρεση του νικητή μέσω της στήλης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Verdict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A510F779-B302-EC95-E4BF-25D179A61080}"/>
              </a:ext>
            </a:extLst>
          </p:cNvPr>
          <p:cNvSpPr/>
          <p:nvPr/>
        </p:nvSpPr>
        <p:spPr>
          <a:xfrm>
            <a:off x="5525528" y="4980775"/>
            <a:ext cx="2305050" cy="18772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Εισαγωγή νέων στηλών για την προσθήκη των στοιχείων του άλλου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data set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3" name="Γραφικό 12" descr="Σήμα με συμπαγές γέμισμα">
            <a:extLst>
              <a:ext uri="{FF2B5EF4-FFF2-40B4-BE49-F238E27FC236}">
                <a16:creationId xmlns:a16="http://schemas.microsoft.com/office/drawing/2014/main" id="{7BCF5068-F517-A703-CB7D-C4CEE1E37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5383" y="1510185"/>
            <a:ext cx="523364" cy="523364"/>
          </a:xfrm>
          <a:prstGeom prst="rect">
            <a:avLst/>
          </a:prstGeom>
        </p:spPr>
      </p:pic>
      <p:pic>
        <p:nvPicPr>
          <p:cNvPr id="15" name="Γραφικό 14" descr="Σήμα 3 με συμπαγές γέμισμα">
            <a:extLst>
              <a:ext uri="{FF2B5EF4-FFF2-40B4-BE49-F238E27FC236}">
                <a16:creationId xmlns:a16="http://schemas.microsoft.com/office/drawing/2014/main" id="{C0F2DB28-2997-478A-FAFA-D8B01660A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1354" y="3257549"/>
            <a:ext cx="522032" cy="522032"/>
          </a:xfrm>
          <a:prstGeom prst="rect">
            <a:avLst/>
          </a:prstGeom>
        </p:spPr>
      </p:pic>
      <p:pic>
        <p:nvPicPr>
          <p:cNvPr id="17" name="Γραφικό 16" descr="Σήμα 4 με συμπαγές γέμισμα">
            <a:extLst>
              <a:ext uri="{FF2B5EF4-FFF2-40B4-BE49-F238E27FC236}">
                <a16:creationId xmlns:a16="http://schemas.microsoft.com/office/drawing/2014/main" id="{61E19B82-2263-056B-6C07-CCF9B9E00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2773" y="4980775"/>
            <a:ext cx="479278" cy="479278"/>
          </a:xfrm>
          <a:prstGeom prst="rect">
            <a:avLst/>
          </a:prstGeom>
        </p:spPr>
      </p:pic>
      <p:pic>
        <p:nvPicPr>
          <p:cNvPr id="19" name="Γραφικό 18" descr="Σήμα 5 με συμπαγές γέμισμα">
            <a:extLst>
              <a:ext uri="{FF2B5EF4-FFF2-40B4-BE49-F238E27FC236}">
                <a16:creationId xmlns:a16="http://schemas.microsoft.com/office/drawing/2014/main" id="{83B499CE-9FE2-42DC-CAEA-350FFAE812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17823" y="4975305"/>
            <a:ext cx="484748" cy="484748"/>
          </a:xfrm>
          <a:prstGeom prst="rect">
            <a:avLst/>
          </a:prstGeom>
        </p:spPr>
      </p:pic>
      <p:pic>
        <p:nvPicPr>
          <p:cNvPr id="21" name="Γραφικό 20" descr="Σήμα 1 με συμπαγές γέμισμα">
            <a:extLst>
              <a:ext uri="{FF2B5EF4-FFF2-40B4-BE49-F238E27FC236}">
                <a16:creationId xmlns:a16="http://schemas.microsoft.com/office/drawing/2014/main" id="{43AD49FA-3ADA-67D9-D395-DF2BF8EE89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97080" y="1510185"/>
            <a:ext cx="494971" cy="46611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Μοντέλο 3D 21" descr="Hanging Punching Bag">
                <a:extLst>
                  <a:ext uri="{FF2B5EF4-FFF2-40B4-BE49-F238E27FC236}">
                    <a16:creationId xmlns:a16="http://schemas.microsoft.com/office/drawing/2014/main" id="{48322E8B-74CB-51C8-BCCF-C08826E007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9133674"/>
                  </p:ext>
                </p:extLst>
              </p:nvPr>
            </p:nvGraphicFramePr>
            <p:xfrm>
              <a:off x="-19923" y="1246690"/>
              <a:ext cx="1295011" cy="5065782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295011" cy="5065782"/>
                    </a:xfrm>
                    <a:prstGeom prst="rect">
                      <a:avLst/>
                    </a:prstGeom>
                  </am3d:spPr>
                  <am3d:camera>
                    <am3d:pos x="0" y="0" z="501881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49797" d="1000000"/>
                    <am3d:preTrans dx="33838" dy="-18000401" dz="227241"/>
                    <am3d:scale>
                      <am3d:sx n="1000000" d="1000000"/>
                      <am3d:sy n="1000000" d="1000000"/>
                      <am3d:sz n="1000000" d="1000000"/>
                    </am3d:scale>
                    <am3d:rot ax="-54234" ay="1882668" az="-2823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53323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Μοντέλο 3D 21" descr="Hanging Punching Bag">
                <a:extLst>
                  <a:ext uri="{FF2B5EF4-FFF2-40B4-BE49-F238E27FC236}">
                    <a16:creationId xmlns:a16="http://schemas.microsoft.com/office/drawing/2014/main" id="{48322E8B-74CB-51C8-BCCF-C08826E007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9923" y="1246690"/>
                <a:ext cx="1295011" cy="5065782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Θέση αριθμού διαφάνειας 22">
            <a:extLst>
              <a:ext uri="{FF2B5EF4-FFF2-40B4-BE49-F238E27FC236}">
                <a16:creationId xmlns:a16="http://schemas.microsoft.com/office/drawing/2014/main" id="{F48E3CB7-EB6B-2634-6D5B-2653DCCE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671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8892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A008C9D0-4AD7-19ED-4B3F-AFCDA9EAE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3859BB-D23B-8C24-C97E-55F6E94DB147}"/>
              </a:ext>
            </a:extLst>
          </p:cNvPr>
          <p:cNvSpPr txBox="1"/>
          <p:nvPr/>
        </p:nvSpPr>
        <p:spPr>
          <a:xfrm>
            <a:off x="0" y="587521"/>
            <a:ext cx="43893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Τελικό 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data set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A40890C-56D3-088D-21BB-DD3A98A0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7</a:t>
            </a:fld>
            <a:endParaRPr lang="el-GR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59B660BE-DE28-EAC1-3179-6486F5148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102" y="1838749"/>
            <a:ext cx="4477330" cy="5000901"/>
          </a:xfrm>
          <a:prstGeom prst="rect">
            <a:avLst/>
          </a:prstGeom>
        </p:spPr>
      </p:pic>
      <p:cxnSp>
        <p:nvCxnSpPr>
          <p:cNvPr id="8" name="Ευθύγραμμο βέλος σύνδεσης 7">
            <a:extLst>
              <a:ext uri="{FF2B5EF4-FFF2-40B4-BE49-F238E27FC236}">
                <a16:creationId xmlns:a16="http://schemas.microsoft.com/office/drawing/2014/main" id="{4BC187B2-2E7A-23CF-01ED-BFCB2E5D357B}"/>
              </a:ext>
            </a:extLst>
          </p:cNvPr>
          <p:cNvCxnSpPr/>
          <p:nvPr/>
        </p:nvCxnSpPr>
        <p:spPr>
          <a:xfrm flipV="1">
            <a:off x="1993557" y="1878227"/>
            <a:ext cx="1721708" cy="9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0E0061E-4BD5-409E-096B-865CC1DFAA46}"/>
              </a:ext>
            </a:extLst>
          </p:cNvPr>
          <p:cNvSpPr txBox="1"/>
          <p:nvPr/>
        </p:nvSpPr>
        <p:spPr>
          <a:xfrm>
            <a:off x="638774" y="1783326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Τελικό </a:t>
            </a:r>
            <a:r>
              <a:rPr lang="en-US" dirty="0">
                <a:latin typeface="Bahnschrift Condensed" panose="020B0502040204020203" pitchFamily="34" charset="0"/>
              </a:rPr>
              <a:t>data set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pic>
        <p:nvPicPr>
          <p:cNvPr id="10" name="Γραφικό 9" descr="Γάντι του μποξ με συμπαγές γέμισμα">
            <a:extLst>
              <a:ext uri="{FF2B5EF4-FFF2-40B4-BE49-F238E27FC236}">
                <a16:creationId xmlns:a16="http://schemas.microsoft.com/office/drawing/2014/main" id="{427A1E9B-E70A-85D9-2B13-117BFD272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8983" y="3000208"/>
            <a:ext cx="857584" cy="8575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5BF7AD-7EA9-EFEF-2B83-DA7934A133FE}"/>
              </a:ext>
            </a:extLst>
          </p:cNvPr>
          <p:cNvSpPr txBox="1"/>
          <p:nvPr/>
        </p:nvSpPr>
        <p:spPr>
          <a:xfrm>
            <a:off x="259833" y="3808465"/>
            <a:ext cx="3602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Με βάση την στήλη </a:t>
            </a:r>
            <a:r>
              <a:rPr lang="en-US" dirty="0">
                <a:latin typeface="Bahnschrift Condensed" panose="020B0502040204020203" pitchFamily="34" charset="0"/>
              </a:rPr>
              <a:t>Verdict </a:t>
            </a:r>
            <a:r>
              <a:rPr lang="el-GR" dirty="0">
                <a:latin typeface="Bahnschrift Condensed" panose="020B0502040204020203" pitchFamily="34" charset="0"/>
              </a:rPr>
              <a:t>δημιουργείτε μια </a:t>
            </a:r>
          </a:p>
          <a:p>
            <a:r>
              <a:rPr lang="el-GR" dirty="0">
                <a:latin typeface="Bahnschrift Condensed" panose="020B0502040204020203" pitchFamily="34" charset="0"/>
              </a:rPr>
              <a:t>καινούργια στήλη η οποία παίρνει την τιμή</a:t>
            </a:r>
          </a:p>
        </p:txBody>
      </p:sp>
      <p:sp>
        <p:nvSpPr>
          <p:cNvPr id="14" name="Βέλος: Κάτω 13">
            <a:extLst>
              <a:ext uri="{FF2B5EF4-FFF2-40B4-BE49-F238E27FC236}">
                <a16:creationId xmlns:a16="http://schemas.microsoft.com/office/drawing/2014/main" id="{4622C6A6-F326-4816-8BB2-316BEA07DDF1}"/>
              </a:ext>
            </a:extLst>
          </p:cNvPr>
          <p:cNvSpPr/>
          <p:nvPr/>
        </p:nvSpPr>
        <p:spPr>
          <a:xfrm>
            <a:off x="1727776" y="4426798"/>
            <a:ext cx="153880" cy="1606386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Βέλος: Κάτω 14">
            <a:extLst>
              <a:ext uri="{FF2B5EF4-FFF2-40B4-BE49-F238E27FC236}">
                <a16:creationId xmlns:a16="http://schemas.microsoft.com/office/drawing/2014/main" id="{EF0D83E6-581E-F4FB-3355-C6480EE5368E}"/>
              </a:ext>
            </a:extLst>
          </p:cNvPr>
          <p:cNvSpPr/>
          <p:nvPr/>
        </p:nvSpPr>
        <p:spPr>
          <a:xfrm rot="2526917">
            <a:off x="1370746" y="4338033"/>
            <a:ext cx="189471" cy="105880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Βέλος: Κάτω 15">
            <a:extLst>
              <a:ext uri="{FF2B5EF4-FFF2-40B4-BE49-F238E27FC236}">
                <a16:creationId xmlns:a16="http://schemas.microsoft.com/office/drawing/2014/main" id="{AE796462-F30A-84D0-73BC-63194583668F}"/>
              </a:ext>
            </a:extLst>
          </p:cNvPr>
          <p:cNvSpPr/>
          <p:nvPr/>
        </p:nvSpPr>
        <p:spPr>
          <a:xfrm rot="18764608">
            <a:off x="2123303" y="4304763"/>
            <a:ext cx="189471" cy="105880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0BAEB-0734-7C70-A9CF-EF4F498868DF}"/>
              </a:ext>
            </a:extLst>
          </p:cNvPr>
          <p:cNvSpPr txBox="1"/>
          <p:nvPr/>
        </p:nvSpPr>
        <p:spPr>
          <a:xfrm>
            <a:off x="-61718" y="5162435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1 με την νίκη </a:t>
            </a:r>
          </a:p>
          <a:p>
            <a:r>
              <a:rPr lang="el-GR" dirty="0">
                <a:latin typeface="Bahnschrift Condensed" panose="020B0502040204020203" pitchFamily="34" charset="0"/>
              </a:rPr>
              <a:t>του πρώτου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44F78-0480-19F2-C3BC-C36E388565E4}"/>
              </a:ext>
            </a:extLst>
          </p:cNvPr>
          <p:cNvSpPr txBox="1"/>
          <p:nvPr/>
        </p:nvSpPr>
        <p:spPr>
          <a:xfrm>
            <a:off x="1266256" y="6033184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2 με την νίκη </a:t>
            </a:r>
          </a:p>
          <a:p>
            <a:r>
              <a:rPr lang="el-GR" dirty="0">
                <a:latin typeface="Bahnschrift Condensed" panose="020B0502040204020203" pitchFamily="34" charset="0"/>
              </a:rPr>
              <a:t>του δεύτερου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32425F-F0D2-D7E1-CA9A-3F44D9EA258B}"/>
              </a:ext>
            </a:extLst>
          </p:cNvPr>
          <p:cNvSpPr txBox="1"/>
          <p:nvPr/>
        </p:nvSpPr>
        <p:spPr>
          <a:xfrm>
            <a:off x="2304948" y="5189661"/>
            <a:ext cx="151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0 σε οποιαδήποτε</a:t>
            </a:r>
          </a:p>
          <a:p>
            <a:r>
              <a:rPr lang="el-GR" dirty="0">
                <a:latin typeface="Bahnschrift Condensed" panose="020B0502040204020203" pitchFamily="34" charset="0"/>
              </a:rPr>
              <a:t>άλλη περίπτωση</a:t>
            </a:r>
          </a:p>
        </p:txBody>
      </p:sp>
      <p:pic>
        <p:nvPicPr>
          <p:cNvPr id="20" name="Γραφικό 19" descr="Γάντι του μποξ με συμπαγές γέμισμα">
            <a:extLst>
              <a:ext uri="{FF2B5EF4-FFF2-40B4-BE49-F238E27FC236}">
                <a16:creationId xmlns:a16="http://schemas.microsoft.com/office/drawing/2014/main" id="{D0C943DB-2B3B-211B-383E-925F893F0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3408" y="1723866"/>
            <a:ext cx="857584" cy="8575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0FD1B15-8CB9-31DC-72A4-27032ECF1219}"/>
              </a:ext>
            </a:extLst>
          </p:cNvPr>
          <p:cNvSpPr txBox="1"/>
          <p:nvPr/>
        </p:nvSpPr>
        <p:spPr>
          <a:xfrm>
            <a:off x="8357352" y="2702048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Διαγράφονται όλες οι κολώνες που δεν είναι </a:t>
            </a:r>
            <a:endParaRPr lang="en-US" dirty="0">
              <a:latin typeface="Bahnschrift Condensed" panose="020B0502040204020203" pitchFamily="34" charset="0"/>
            </a:endParaRPr>
          </a:p>
          <a:p>
            <a:pPr algn="ctr"/>
            <a:r>
              <a:rPr lang="en-US" dirty="0">
                <a:latin typeface="Bahnschrift Condensed" panose="020B0502040204020203" pitchFamily="34" charset="0"/>
              </a:rPr>
              <a:t>numerical 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pic>
        <p:nvPicPr>
          <p:cNvPr id="22" name="Γραφικό 21" descr="Γάντι του μποξ με συμπαγές γέμισμα">
            <a:extLst>
              <a:ext uri="{FF2B5EF4-FFF2-40B4-BE49-F238E27FC236}">
                <a16:creationId xmlns:a16="http://schemas.microsoft.com/office/drawing/2014/main" id="{3B5465D9-4195-4CB1-68A4-D61877BD2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53" y="3970924"/>
            <a:ext cx="857584" cy="8575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0F64B8-B47F-3692-E38E-4674DCB2BB3B}"/>
              </a:ext>
            </a:extLst>
          </p:cNvPr>
          <p:cNvSpPr txBox="1"/>
          <p:nvPr/>
        </p:nvSpPr>
        <p:spPr>
          <a:xfrm>
            <a:off x="9195838" y="5004995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Γίνεται </a:t>
            </a:r>
            <a:r>
              <a:rPr lang="en-US" dirty="0">
                <a:latin typeface="Bahnschrift Condensed" panose="020B0502040204020203" pitchFamily="34" charset="0"/>
              </a:rPr>
              <a:t>standardization</a:t>
            </a:r>
            <a:endParaRPr lang="el-GR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08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F0C615AD-D610-A971-C165-78F6A62913FE}"/>
              </a:ext>
            </a:extLst>
          </p:cNvPr>
          <p:cNvSpPr/>
          <p:nvPr/>
        </p:nvSpPr>
        <p:spPr>
          <a:xfrm>
            <a:off x="6077977" y="4183582"/>
            <a:ext cx="6114023" cy="26744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4CB35006-45F5-0896-54DF-80917448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8</a:t>
            </a:fld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E3E248A1-1C18-E80F-343E-F9117882E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E0C8F3-2D85-D287-237C-3591296E097B}"/>
              </a:ext>
            </a:extLst>
          </p:cNvPr>
          <p:cNvSpPr txBox="1"/>
          <p:nvPr/>
        </p:nvSpPr>
        <p:spPr>
          <a:xfrm>
            <a:off x="0" y="587521"/>
            <a:ext cx="28600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Μοντέλα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EEC8D845-7369-33A9-7466-7359132CB4B7}"/>
              </a:ext>
            </a:extLst>
          </p:cNvPr>
          <p:cNvSpPr/>
          <p:nvPr/>
        </p:nvSpPr>
        <p:spPr>
          <a:xfrm>
            <a:off x="18024" y="1534325"/>
            <a:ext cx="6077976" cy="264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B4D6A568-C0E2-8CBF-284E-FB4C5081A3EA}"/>
              </a:ext>
            </a:extLst>
          </p:cNvPr>
          <p:cNvSpPr/>
          <p:nvPr/>
        </p:nvSpPr>
        <p:spPr>
          <a:xfrm>
            <a:off x="6075049" y="1524926"/>
            <a:ext cx="6141060" cy="26492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CE3FC84B-FE33-1572-8D20-ED7C17C1C22B}"/>
              </a:ext>
            </a:extLst>
          </p:cNvPr>
          <p:cNvSpPr/>
          <p:nvPr/>
        </p:nvSpPr>
        <p:spPr>
          <a:xfrm>
            <a:off x="0" y="4183582"/>
            <a:ext cx="6077977" cy="26744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47D6F1CC-44F8-EAD6-C7A9-07320E653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452" y="1594417"/>
            <a:ext cx="2576626" cy="1273935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97F9C7B2-F169-5BAF-F90F-E012D3EEF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4522" y="2738279"/>
            <a:ext cx="2158528" cy="1373016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2C2F2476-9B3C-249C-70FE-8E0722F85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0971" y="2829334"/>
            <a:ext cx="2420873" cy="1283542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C2701462-0261-0267-A10D-F569A21271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62" y="1661018"/>
            <a:ext cx="2387173" cy="1341806"/>
          </a:xfrm>
          <a:prstGeom prst="rect">
            <a:avLst/>
          </a:prstGeom>
        </p:spPr>
      </p:pic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B7324805-6D9E-3DC3-65ED-AD1A35D3A7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091" y="5234277"/>
            <a:ext cx="2568620" cy="1176396"/>
          </a:xfrm>
          <a:prstGeom prst="rect">
            <a:avLst/>
          </a:prstGeom>
        </p:spPr>
      </p:pic>
      <p:pic>
        <p:nvPicPr>
          <p:cNvPr id="24" name="Εικόνα 23">
            <a:extLst>
              <a:ext uri="{FF2B5EF4-FFF2-40B4-BE49-F238E27FC236}">
                <a16:creationId xmlns:a16="http://schemas.microsoft.com/office/drawing/2014/main" id="{CAD38944-389D-5F61-2118-E30B1D7FE6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100" y="5445787"/>
            <a:ext cx="2082370" cy="1217016"/>
          </a:xfrm>
          <a:prstGeom prst="rect">
            <a:avLst/>
          </a:prstGeom>
        </p:spPr>
      </p:pic>
      <p:sp>
        <p:nvSpPr>
          <p:cNvPr id="25" name="Βέλος: Δεξιό 24">
            <a:extLst>
              <a:ext uri="{FF2B5EF4-FFF2-40B4-BE49-F238E27FC236}">
                <a16:creationId xmlns:a16="http://schemas.microsoft.com/office/drawing/2014/main" id="{D5491C19-F232-493C-8260-BA67C7A1A98E}"/>
              </a:ext>
            </a:extLst>
          </p:cNvPr>
          <p:cNvSpPr/>
          <p:nvPr/>
        </p:nvSpPr>
        <p:spPr>
          <a:xfrm>
            <a:off x="2835488" y="2150900"/>
            <a:ext cx="678073" cy="30043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3605B8-B0E0-ED46-E595-819737C6EEC9}"/>
              </a:ext>
            </a:extLst>
          </p:cNvPr>
          <p:cNvSpPr txBox="1"/>
          <p:nvPr/>
        </p:nvSpPr>
        <p:spPr>
          <a:xfrm>
            <a:off x="3571997" y="1947374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Bahnschrift Condensed" panose="020B0502040204020203" pitchFamily="34" charset="0"/>
              </a:rPr>
              <a:t>n_estimator</a:t>
            </a:r>
            <a:r>
              <a:rPr lang="en-US" dirty="0">
                <a:latin typeface="Bahnschrift Condensed" panose="020B0502040204020203" pitchFamily="34" charset="0"/>
              </a:rPr>
              <a:t>=1000</a:t>
            </a:r>
          </a:p>
          <a:p>
            <a:r>
              <a:rPr lang="en-US" dirty="0" err="1">
                <a:latin typeface="Bahnschrift Condensed" panose="020B0502040204020203" pitchFamily="34" charset="0"/>
              </a:rPr>
              <a:t>max_depth</a:t>
            </a:r>
            <a:r>
              <a:rPr lang="en-US" dirty="0">
                <a:latin typeface="Bahnschrift Condensed" panose="020B0502040204020203" pitchFamily="34" charset="0"/>
              </a:rPr>
              <a:t>=3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sp>
        <p:nvSpPr>
          <p:cNvPr id="28" name="Βέλος: Δεξιό 27">
            <a:extLst>
              <a:ext uri="{FF2B5EF4-FFF2-40B4-BE49-F238E27FC236}">
                <a16:creationId xmlns:a16="http://schemas.microsoft.com/office/drawing/2014/main" id="{02ADA795-6902-DC0F-E38E-27AA731D3022}"/>
              </a:ext>
            </a:extLst>
          </p:cNvPr>
          <p:cNvSpPr/>
          <p:nvPr/>
        </p:nvSpPr>
        <p:spPr>
          <a:xfrm rot="10800000">
            <a:off x="3067046" y="3360496"/>
            <a:ext cx="678073" cy="30043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05F88D-1D50-11AE-C655-AE91C932752B}"/>
              </a:ext>
            </a:extLst>
          </p:cNvPr>
          <p:cNvSpPr txBox="1"/>
          <p:nvPr/>
        </p:nvSpPr>
        <p:spPr>
          <a:xfrm>
            <a:off x="1559874" y="3101621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Bahnschrift Condensed" panose="020B0502040204020203" pitchFamily="34" charset="0"/>
              </a:rPr>
              <a:t>n_estimator</a:t>
            </a:r>
            <a:r>
              <a:rPr lang="en-US" dirty="0">
                <a:latin typeface="Bahnschrift Condensed" panose="020B0502040204020203" pitchFamily="34" charset="0"/>
              </a:rPr>
              <a:t>=1000</a:t>
            </a:r>
          </a:p>
          <a:p>
            <a:r>
              <a:rPr lang="en-US" dirty="0" err="1">
                <a:latin typeface="Bahnschrift Condensed" panose="020B0502040204020203" pitchFamily="34" charset="0"/>
              </a:rPr>
              <a:t>max_depth</a:t>
            </a:r>
            <a:r>
              <a:rPr lang="en-US" dirty="0">
                <a:latin typeface="Bahnschrift Condensed" panose="020B0502040204020203" pitchFamily="34" charset="0"/>
              </a:rPr>
              <a:t>=5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D34E7D-5889-D229-4485-D1DA19853378}"/>
              </a:ext>
            </a:extLst>
          </p:cNvPr>
          <p:cNvSpPr txBox="1"/>
          <p:nvPr/>
        </p:nvSpPr>
        <p:spPr>
          <a:xfrm>
            <a:off x="3609287" y="1505081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Bahnschrift Condensed" panose="020B0502040204020203" pitchFamily="34" charset="0"/>
              </a:rPr>
              <a:t>RandomForest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00F785-507E-ABE2-EE37-D4499C91E367}"/>
              </a:ext>
            </a:extLst>
          </p:cNvPr>
          <p:cNvSpPr txBox="1"/>
          <p:nvPr/>
        </p:nvSpPr>
        <p:spPr>
          <a:xfrm>
            <a:off x="11225376" y="151970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Bahnschrift Condensed" panose="020B0502040204020203" pitchFamily="34" charset="0"/>
              </a:rPr>
              <a:t>XGBoost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sp>
        <p:nvSpPr>
          <p:cNvPr id="33" name="Βέλος: Δεξιό 32">
            <a:extLst>
              <a:ext uri="{FF2B5EF4-FFF2-40B4-BE49-F238E27FC236}">
                <a16:creationId xmlns:a16="http://schemas.microsoft.com/office/drawing/2014/main" id="{F906E413-4955-6355-6F7E-38B63B6C56BD}"/>
              </a:ext>
            </a:extLst>
          </p:cNvPr>
          <p:cNvSpPr/>
          <p:nvPr/>
        </p:nvSpPr>
        <p:spPr>
          <a:xfrm>
            <a:off x="8610599" y="2246802"/>
            <a:ext cx="678073" cy="30043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4" name="Βέλος: Δεξιό 33">
            <a:extLst>
              <a:ext uri="{FF2B5EF4-FFF2-40B4-BE49-F238E27FC236}">
                <a16:creationId xmlns:a16="http://schemas.microsoft.com/office/drawing/2014/main" id="{777CB0E3-B4BE-237B-77EB-3B272CAA0E55}"/>
              </a:ext>
            </a:extLst>
          </p:cNvPr>
          <p:cNvSpPr/>
          <p:nvPr/>
        </p:nvSpPr>
        <p:spPr>
          <a:xfrm rot="10800000">
            <a:off x="8790380" y="3242371"/>
            <a:ext cx="678073" cy="30043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CE6932-07A0-00E9-11BA-42322094B302}"/>
              </a:ext>
            </a:extLst>
          </p:cNvPr>
          <p:cNvSpPr txBox="1"/>
          <p:nvPr/>
        </p:nvSpPr>
        <p:spPr>
          <a:xfrm>
            <a:off x="9356197" y="1871571"/>
            <a:ext cx="1672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Bahnschrift Condensed" panose="020B0502040204020203" pitchFamily="34" charset="0"/>
              </a:rPr>
              <a:t>n_estimator</a:t>
            </a:r>
            <a:r>
              <a:rPr lang="en-US" dirty="0">
                <a:latin typeface="Bahnschrift Condensed" panose="020B0502040204020203" pitchFamily="34" charset="0"/>
              </a:rPr>
              <a:t>=100</a:t>
            </a:r>
          </a:p>
          <a:p>
            <a:r>
              <a:rPr lang="en-US" dirty="0" err="1">
                <a:latin typeface="Bahnschrift Condensed" panose="020B0502040204020203" pitchFamily="34" charset="0"/>
              </a:rPr>
              <a:t>max_depth</a:t>
            </a:r>
            <a:r>
              <a:rPr lang="en-US" dirty="0">
                <a:latin typeface="Bahnschrift Condensed" panose="020B0502040204020203" pitchFamily="34" charset="0"/>
              </a:rPr>
              <a:t>=2</a:t>
            </a:r>
          </a:p>
          <a:p>
            <a:r>
              <a:rPr lang="en-US" dirty="0" err="1">
                <a:latin typeface="Bahnschrift Condensed" panose="020B0502040204020203" pitchFamily="34" charset="0"/>
              </a:rPr>
              <a:t>learning_rate</a:t>
            </a:r>
            <a:r>
              <a:rPr lang="en-US" dirty="0">
                <a:latin typeface="Bahnschrift Condensed" panose="020B0502040204020203" pitchFamily="34" charset="0"/>
              </a:rPr>
              <a:t>=0.001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72B358-B2F3-E724-E178-1FC5563DABF3}"/>
              </a:ext>
            </a:extLst>
          </p:cNvPr>
          <p:cNvSpPr txBox="1"/>
          <p:nvPr/>
        </p:nvSpPr>
        <p:spPr>
          <a:xfrm>
            <a:off x="7067185" y="3097055"/>
            <a:ext cx="1672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Bahnschrift Condensed" panose="020B0502040204020203" pitchFamily="34" charset="0"/>
              </a:rPr>
              <a:t>n_estimator</a:t>
            </a:r>
            <a:r>
              <a:rPr lang="en-US" dirty="0">
                <a:latin typeface="Bahnschrift Condensed" panose="020B0502040204020203" pitchFamily="34" charset="0"/>
              </a:rPr>
              <a:t>=100</a:t>
            </a:r>
          </a:p>
          <a:p>
            <a:r>
              <a:rPr lang="en-US" dirty="0" err="1">
                <a:latin typeface="Bahnschrift Condensed" panose="020B0502040204020203" pitchFamily="34" charset="0"/>
              </a:rPr>
              <a:t>max_depth</a:t>
            </a:r>
            <a:r>
              <a:rPr lang="en-US" dirty="0">
                <a:latin typeface="Bahnschrift Condensed" panose="020B0502040204020203" pitchFamily="34" charset="0"/>
              </a:rPr>
              <a:t>=4</a:t>
            </a:r>
          </a:p>
          <a:p>
            <a:r>
              <a:rPr lang="en-US" dirty="0" err="1">
                <a:latin typeface="Bahnschrift Condensed" panose="020B0502040204020203" pitchFamily="34" charset="0"/>
              </a:rPr>
              <a:t>learning_rate</a:t>
            </a:r>
            <a:r>
              <a:rPr lang="en-US" dirty="0">
                <a:latin typeface="Bahnschrift Condensed" panose="020B0502040204020203" pitchFamily="34" charset="0"/>
              </a:rPr>
              <a:t>=0.001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18B1F5-1FB4-3D08-B094-0C328D1F391E}"/>
              </a:ext>
            </a:extLst>
          </p:cNvPr>
          <p:cNvSpPr txBox="1"/>
          <p:nvPr/>
        </p:nvSpPr>
        <p:spPr>
          <a:xfrm>
            <a:off x="8521840" y="4233811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Decision tree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sp>
        <p:nvSpPr>
          <p:cNvPr id="39" name="Βέλος: Δεξιό 38">
            <a:extLst>
              <a:ext uri="{FF2B5EF4-FFF2-40B4-BE49-F238E27FC236}">
                <a16:creationId xmlns:a16="http://schemas.microsoft.com/office/drawing/2014/main" id="{B87F699C-647E-5574-AAA4-D2158F5015B4}"/>
              </a:ext>
            </a:extLst>
          </p:cNvPr>
          <p:cNvSpPr/>
          <p:nvPr/>
        </p:nvSpPr>
        <p:spPr>
          <a:xfrm>
            <a:off x="8271563" y="5969819"/>
            <a:ext cx="678073" cy="30043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AD2639-8A75-9648-BD3E-A7480593CCF5}"/>
              </a:ext>
            </a:extLst>
          </p:cNvPr>
          <p:cNvSpPr txBox="1"/>
          <p:nvPr/>
        </p:nvSpPr>
        <p:spPr>
          <a:xfrm>
            <a:off x="7486387" y="4636259"/>
            <a:ext cx="1180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Bahnschrift Condensed" panose="020B0502040204020203" pitchFamily="34" charset="0"/>
            </a:endParaRPr>
          </a:p>
          <a:p>
            <a:r>
              <a:rPr lang="en-US" dirty="0" err="1">
                <a:latin typeface="Bahnschrift Condensed" panose="020B0502040204020203" pitchFamily="34" charset="0"/>
              </a:rPr>
              <a:t>max_depth</a:t>
            </a:r>
            <a:r>
              <a:rPr lang="en-US" dirty="0">
                <a:latin typeface="Bahnschrift Condensed" panose="020B0502040204020203" pitchFamily="34" charset="0"/>
              </a:rPr>
              <a:t>=2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E608BB-264F-F58E-6DA2-944350914750}"/>
              </a:ext>
            </a:extLst>
          </p:cNvPr>
          <p:cNvSpPr txBox="1"/>
          <p:nvPr/>
        </p:nvSpPr>
        <p:spPr>
          <a:xfrm>
            <a:off x="9085707" y="5617965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Bahnschrift Condensed" panose="020B0502040204020203" pitchFamily="34" charset="0"/>
            </a:endParaRPr>
          </a:p>
          <a:p>
            <a:r>
              <a:rPr lang="en-US" dirty="0" err="1">
                <a:latin typeface="Bahnschrift Condensed" panose="020B0502040204020203" pitchFamily="34" charset="0"/>
              </a:rPr>
              <a:t>max_depth</a:t>
            </a:r>
            <a:r>
              <a:rPr lang="en-US" dirty="0">
                <a:latin typeface="Bahnschrift Condensed" panose="020B0502040204020203" pitchFamily="34" charset="0"/>
              </a:rPr>
              <a:t>=3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479F5-2E2C-E85A-0BA2-2716FA04B50A}"/>
              </a:ext>
            </a:extLst>
          </p:cNvPr>
          <p:cNvSpPr txBox="1"/>
          <p:nvPr/>
        </p:nvSpPr>
        <p:spPr>
          <a:xfrm>
            <a:off x="2349788" y="4317618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SVM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sp>
        <p:nvSpPr>
          <p:cNvPr id="11" name="Βέλος: Δεξιό 10">
            <a:extLst>
              <a:ext uri="{FF2B5EF4-FFF2-40B4-BE49-F238E27FC236}">
                <a16:creationId xmlns:a16="http://schemas.microsoft.com/office/drawing/2014/main" id="{F1536F73-7BA0-171C-6A1E-8ED0C990878F}"/>
              </a:ext>
            </a:extLst>
          </p:cNvPr>
          <p:cNvSpPr/>
          <p:nvPr/>
        </p:nvSpPr>
        <p:spPr>
          <a:xfrm>
            <a:off x="2847249" y="5737645"/>
            <a:ext cx="678073" cy="30043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83A39-F732-2BF4-ADEF-A6F12B23F4FE}"/>
              </a:ext>
            </a:extLst>
          </p:cNvPr>
          <p:cNvSpPr txBox="1"/>
          <p:nvPr/>
        </p:nvSpPr>
        <p:spPr>
          <a:xfrm>
            <a:off x="3634114" y="5387536"/>
            <a:ext cx="63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Bahnschrift Condensed" panose="020B0502040204020203" pitchFamily="34" charset="0"/>
            </a:endParaRPr>
          </a:p>
          <a:p>
            <a:r>
              <a:rPr lang="en-US" dirty="0">
                <a:latin typeface="Bahnschrift Condensed" panose="020B0502040204020203" pitchFamily="34" charset="0"/>
              </a:rPr>
              <a:t>C=0.01</a:t>
            </a:r>
          </a:p>
        </p:txBody>
      </p:sp>
      <p:pic>
        <p:nvPicPr>
          <p:cNvPr id="17" name="Εικόνα 16" descr="Εικόνα που περιέχει κείμενο, απόδειξη&#10;&#10;Περιγραφή που δημιουργήθηκε αυτόματα">
            <a:extLst>
              <a:ext uri="{FF2B5EF4-FFF2-40B4-BE49-F238E27FC236}">
                <a16:creationId xmlns:a16="http://schemas.microsoft.com/office/drawing/2014/main" id="{3C3295CB-1402-BC88-1203-578D04FCE1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43" y="4664972"/>
            <a:ext cx="2799255" cy="1054514"/>
          </a:xfrm>
          <a:prstGeom prst="rect">
            <a:avLst/>
          </a:prstGeom>
        </p:spPr>
      </p:pic>
      <p:sp>
        <p:nvSpPr>
          <p:cNvPr id="38" name="Βέλος: Δεξιό 37">
            <a:extLst>
              <a:ext uri="{FF2B5EF4-FFF2-40B4-BE49-F238E27FC236}">
                <a16:creationId xmlns:a16="http://schemas.microsoft.com/office/drawing/2014/main" id="{2640A034-F2F1-1AF3-76D7-60803FBC3103}"/>
              </a:ext>
            </a:extLst>
          </p:cNvPr>
          <p:cNvSpPr/>
          <p:nvPr/>
        </p:nvSpPr>
        <p:spPr>
          <a:xfrm rot="10800000">
            <a:off x="8806543" y="4956909"/>
            <a:ext cx="678073" cy="30043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08931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88447493-0B05-3D1F-D3DB-112FD184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9</a:t>
            </a:fld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9E5DCB9-E233-D2A5-37C3-A20C7E764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61"/>
            <a:ext cx="12192000" cy="162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189170-40BC-4363-420E-B5DAE419195F}"/>
              </a:ext>
            </a:extLst>
          </p:cNvPr>
          <p:cNvSpPr txBox="1"/>
          <p:nvPr/>
        </p:nvSpPr>
        <p:spPr>
          <a:xfrm>
            <a:off x="0" y="587521"/>
            <a:ext cx="4507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Συμπεράσματα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AE06A3F0-FD4E-05C3-546B-72C5CF95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049" y="2979720"/>
            <a:ext cx="3235153" cy="3235153"/>
          </a:xfrm>
          <a:prstGeom prst="rect">
            <a:avLst/>
          </a:prstGeom>
        </p:spPr>
      </p:pic>
      <p:sp>
        <p:nvSpPr>
          <p:cNvPr id="6" name="Οβάλ 5">
            <a:extLst>
              <a:ext uri="{FF2B5EF4-FFF2-40B4-BE49-F238E27FC236}">
                <a16:creationId xmlns:a16="http://schemas.microsoft.com/office/drawing/2014/main" id="{5AB890ED-1F44-1482-B910-F4267B379692}"/>
              </a:ext>
            </a:extLst>
          </p:cNvPr>
          <p:cNvSpPr/>
          <p:nvPr/>
        </p:nvSpPr>
        <p:spPr>
          <a:xfrm>
            <a:off x="71500" y="1799730"/>
            <a:ext cx="1044116" cy="925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FA42D-E43D-1E47-D1E0-9E37E8D0C378}"/>
              </a:ext>
            </a:extLst>
          </p:cNvPr>
          <p:cNvSpPr txBox="1"/>
          <p:nvPr/>
        </p:nvSpPr>
        <p:spPr>
          <a:xfrm>
            <a:off x="712914" y="2010066"/>
            <a:ext cx="3106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>
                <a:latin typeface="Bahnschrift Condensed" panose="020B0502040204020203" pitchFamily="34" charset="0"/>
              </a:rPr>
              <a:t>Ο </a:t>
            </a:r>
            <a:r>
              <a:rPr lang="en-US" sz="2000" dirty="0" err="1">
                <a:latin typeface="Bahnschrift Condensed" panose="020B0502040204020203" pitchFamily="34" charset="0"/>
              </a:rPr>
              <a:t>RandomForest</a:t>
            </a:r>
            <a:r>
              <a:rPr lang="en-US" sz="2000" dirty="0">
                <a:latin typeface="Bahnschrift Condensed" panose="020B0502040204020203" pitchFamily="34" charset="0"/>
              </a:rPr>
              <a:t> </a:t>
            </a:r>
            <a:r>
              <a:rPr lang="el-GR" sz="2000" dirty="0">
                <a:latin typeface="Bahnschrift Condensed" panose="020B0502040204020203" pitchFamily="34" charset="0"/>
              </a:rPr>
              <a:t>ήταν η καλύτερη </a:t>
            </a:r>
            <a:endParaRPr lang="en-US" sz="2000" dirty="0">
              <a:latin typeface="Bahnschrift Condensed" panose="020B0502040204020203" pitchFamily="34" charset="0"/>
            </a:endParaRPr>
          </a:p>
          <a:p>
            <a:r>
              <a:rPr lang="el-GR" sz="2000" dirty="0">
                <a:latin typeface="Bahnschrift Condensed" panose="020B0502040204020203" pitchFamily="34" charset="0"/>
              </a:rPr>
              <a:t>επιλογή για το </a:t>
            </a:r>
            <a:r>
              <a:rPr lang="en-US" sz="2000" dirty="0">
                <a:latin typeface="Bahnschrift Condensed" panose="020B0502040204020203" pitchFamily="34" charset="0"/>
              </a:rPr>
              <a:t>data set </a:t>
            </a:r>
            <a:endParaRPr lang="el-GR" sz="2000" dirty="0">
              <a:latin typeface="Bahnschrift Condensed" panose="020B0502040204020203" pitchFamily="34" charset="0"/>
            </a:endParaRPr>
          </a:p>
        </p:txBody>
      </p:sp>
      <p:sp>
        <p:nvSpPr>
          <p:cNvPr id="8" name="Οβάλ 7">
            <a:extLst>
              <a:ext uri="{FF2B5EF4-FFF2-40B4-BE49-F238E27FC236}">
                <a16:creationId xmlns:a16="http://schemas.microsoft.com/office/drawing/2014/main" id="{7CFC0A57-AECD-06FD-19F1-93BF6C9F77F6}"/>
              </a:ext>
            </a:extLst>
          </p:cNvPr>
          <p:cNvSpPr/>
          <p:nvPr/>
        </p:nvSpPr>
        <p:spPr>
          <a:xfrm>
            <a:off x="71500" y="4350108"/>
            <a:ext cx="1044116" cy="925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E104A-9510-317F-38CC-0D88E2EA8BA9}"/>
              </a:ext>
            </a:extLst>
          </p:cNvPr>
          <p:cNvSpPr txBox="1"/>
          <p:nvPr/>
        </p:nvSpPr>
        <p:spPr>
          <a:xfrm>
            <a:off x="441036" y="4679020"/>
            <a:ext cx="3757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Condensed" panose="020B0502040204020203" pitchFamily="34" charset="0"/>
              </a:rPr>
              <a:t>To </a:t>
            </a:r>
            <a:r>
              <a:rPr lang="en-US" sz="2000" dirty="0" err="1">
                <a:latin typeface="Bahnschrift Condensed" panose="020B0502040204020203" pitchFamily="34" charset="0"/>
              </a:rPr>
              <a:t>DecisionTree</a:t>
            </a:r>
            <a:r>
              <a:rPr lang="en-US" sz="2000" dirty="0">
                <a:latin typeface="Bahnschrift Condensed" panose="020B0502040204020203" pitchFamily="34" charset="0"/>
              </a:rPr>
              <a:t> </a:t>
            </a:r>
            <a:r>
              <a:rPr lang="el-GR" sz="2000" dirty="0">
                <a:latin typeface="Bahnschrift Condensed" panose="020B0502040204020203" pitchFamily="34" charset="0"/>
              </a:rPr>
              <a:t>προσέγγισε και αυτό καλά</a:t>
            </a:r>
          </a:p>
        </p:txBody>
      </p:sp>
      <p:sp>
        <p:nvSpPr>
          <p:cNvPr id="11" name="Οβάλ 10">
            <a:extLst>
              <a:ext uri="{FF2B5EF4-FFF2-40B4-BE49-F238E27FC236}">
                <a16:creationId xmlns:a16="http://schemas.microsoft.com/office/drawing/2014/main" id="{25B3DA3D-F181-EF17-8D27-20B782390B1E}"/>
              </a:ext>
            </a:extLst>
          </p:cNvPr>
          <p:cNvSpPr/>
          <p:nvPr/>
        </p:nvSpPr>
        <p:spPr>
          <a:xfrm>
            <a:off x="0" y="5667934"/>
            <a:ext cx="1044116" cy="925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B94814-732C-270D-1E7C-A892425DF9D2}"/>
              </a:ext>
            </a:extLst>
          </p:cNvPr>
          <p:cNvSpPr txBox="1"/>
          <p:nvPr/>
        </p:nvSpPr>
        <p:spPr>
          <a:xfrm>
            <a:off x="441036" y="5930267"/>
            <a:ext cx="8059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0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Αποδείχθηκε ότι το μεγαλύτερο </a:t>
            </a:r>
            <a:r>
              <a:rPr lang="en-US" sz="20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accuracy </a:t>
            </a:r>
            <a:r>
              <a:rPr lang="el-GR" sz="20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δόθηκε όταν τα μηδενικά </a:t>
            </a:r>
            <a:r>
              <a:rPr lang="el-GR" sz="2000" dirty="0" err="1">
                <a:solidFill>
                  <a:schemeClr val="tx1"/>
                </a:solidFill>
                <a:latin typeface="Bahnschrift Condensed" panose="020B0502040204020203" pitchFamily="34" charset="0"/>
              </a:rPr>
              <a:t>αντικαταστήθηκαν</a:t>
            </a:r>
            <a:r>
              <a:rPr lang="el-GR" sz="20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 με τον μέσο όρο και στις τρεις στήλες του πρώτου </a:t>
            </a:r>
            <a:r>
              <a:rPr lang="en-US" sz="20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data set </a:t>
            </a:r>
            <a:endParaRPr lang="el-GR" sz="2000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5" name="Φυσαλίδα ομιλίας: Έλλειψη 14">
            <a:extLst>
              <a:ext uri="{FF2B5EF4-FFF2-40B4-BE49-F238E27FC236}">
                <a16:creationId xmlns:a16="http://schemas.microsoft.com/office/drawing/2014/main" id="{64F2EADA-0495-52C1-44E3-A9E2370EA8CA}"/>
              </a:ext>
            </a:extLst>
          </p:cNvPr>
          <p:cNvSpPr/>
          <p:nvPr/>
        </p:nvSpPr>
        <p:spPr>
          <a:xfrm>
            <a:off x="8124567" y="895561"/>
            <a:ext cx="3937687" cy="2114423"/>
          </a:xfrm>
          <a:prstGeom prst="wedgeEllipse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Το </a:t>
            </a:r>
            <a:r>
              <a:rPr lang="en-US" sz="1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accuracy </a:t>
            </a:r>
            <a:r>
              <a:rPr lang="el-GR" sz="1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της εκτίμησης του </a:t>
            </a:r>
            <a:r>
              <a:rPr lang="en-US" sz="1400" dirty="0" err="1">
                <a:solidFill>
                  <a:schemeClr val="tx1"/>
                </a:solidFill>
                <a:latin typeface="Bahnschrift Condensed" panose="020B0502040204020203" pitchFamily="34" charset="0"/>
              </a:rPr>
              <a:t>RandomForest</a:t>
            </a:r>
            <a:r>
              <a:rPr lang="en-US" sz="1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l-GR" sz="1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έχοντας αλλάξει τις ακραίες τιμές μόνο στην στήλη </a:t>
            </a:r>
            <a:r>
              <a:rPr lang="en-US" sz="1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H </a:t>
            </a:r>
            <a:r>
              <a:rPr lang="el-GR" sz="1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είναι:</a:t>
            </a:r>
            <a:r>
              <a:rPr lang="en-US" sz="1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endParaRPr lang="el-GR" sz="1400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  <a:p>
            <a:pPr algn="ctr"/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3F5CDCC6-3647-69DB-94EE-BFD4CF2F8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5949" y="2232903"/>
            <a:ext cx="1887497" cy="499229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D0287E6A-5E3F-F445-85F4-6CC3C7376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580" y="1821372"/>
            <a:ext cx="32004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54227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409</Words>
  <Application>Microsoft Office PowerPoint</Application>
  <PresentationFormat>Ευρεία οθόνη</PresentationFormat>
  <Paragraphs>84</Paragraphs>
  <Slides>10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10</vt:i4>
      </vt:variant>
    </vt:vector>
  </HeadingPairs>
  <TitlesOfParts>
    <vt:vector size="16" baseType="lpstr">
      <vt:lpstr>Arial</vt:lpstr>
      <vt:lpstr>Bahnschrift Condensed</vt:lpstr>
      <vt:lpstr>Bahnschrift SemiCondensed</vt:lpstr>
      <vt:lpstr>Calibri</vt:lpstr>
      <vt:lpstr>Calibri Light</vt:lpstr>
      <vt:lpstr>Θέμα του Office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ΧΑΛΚΙΑ ΑΝΤΩΝΙΑ ΝΑΥΣΙΚΑ</dc:creator>
  <cp:lastModifiedBy>Dimitrios Kalogeropoulos</cp:lastModifiedBy>
  <cp:revision>26</cp:revision>
  <dcterms:created xsi:type="dcterms:W3CDTF">2023-02-13T23:13:24Z</dcterms:created>
  <dcterms:modified xsi:type="dcterms:W3CDTF">2023-02-14T20:51:51Z</dcterms:modified>
</cp:coreProperties>
</file>